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Nunito Semi Bold"/>
      <p:regular r:id="rId16"/>
    </p:embeddedFont>
    <p:embeddedFont>
      <p:font typeface="Nunito Semi Bold"/>
      <p:regular r:id="rId17"/>
    </p:embeddedFont>
    <p:embeddedFont>
      <p:font typeface="Nunito Semi Bold"/>
      <p:regular r:id="rId18"/>
    </p:embeddedFont>
    <p:embeddedFont>
      <p:font typeface="Nunito Semi Bold"/>
      <p:regular r:id="rId19"/>
    </p:embeddedFont>
    <p:embeddedFont>
      <p:font typeface="PT Sans"/>
      <p:regular r:id="rId20"/>
    </p:embeddedFont>
    <p:embeddedFont>
      <p:font typeface="PT Sans"/>
      <p:regular r:id="rId21"/>
    </p:embeddedFont>
    <p:embeddedFont>
      <p:font typeface="PT Sans"/>
      <p:regular r:id="rId22"/>
    </p:embeddedFont>
    <p:embeddedFont>
      <p:font typeface="PT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929646"/>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College Event Registration System</a:t>
            </a:r>
            <a:endParaRPr lang="en-US" sz="4400" dirty="0"/>
          </a:p>
        </p:txBody>
      </p:sp>
      <p:sp>
        <p:nvSpPr>
          <p:cNvPr id="4" name="Text 1"/>
          <p:cNvSpPr/>
          <p:nvPr/>
        </p:nvSpPr>
        <p:spPr>
          <a:xfrm>
            <a:off x="837724" y="3696653"/>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 comprehensive C program that manages college events and student registrations using circular linked lists and dynamic memory allocation. This system allows administrators to add events, register students, remove students, and display all event information through an intuitive menu-driven interface.</a:t>
            </a:r>
            <a:endParaRPr lang="en-US" sz="1850" dirty="0"/>
          </a:p>
        </p:txBody>
      </p:sp>
      <p:sp>
        <p:nvSpPr>
          <p:cNvPr id="5" name="Shape 2"/>
          <p:cNvSpPr/>
          <p:nvPr/>
        </p:nvSpPr>
        <p:spPr>
          <a:xfrm>
            <a:off x="837724" y="5898833"/>
            <a:ext cx="382905" cy="382905"/>
          </a:xfrm>
          <a:prstGeom prst="roundRect">
            <a:avLst>
              <a:gd name="adj" fmla="val 23878209"/>
            </a:avLst>
          </a:prstGeom>
          <a:solidFill>
            <a:srgbClr val="6A99B3"/>
          </a:solidFill>
          <a:ln w="7620">
            <a:solidFill>
              <a:srgbClr val="4D4D51"/>
            </a:solidFill>
            <a:prstDash val="solid"/>
          </a:ln>
        </p:spPr>
      </p:sp>
      <p:sp>
        <p:nvSpPr>
          <p:cNvPr id="6" name="Text 3"/>
          <p:cNvSpPr/>
          <p:nvPr/>
        </p:nvSpPr>
        <p:spPr>
          <a:xfrm>
            <a:off x="975479" y="6041469"/>
            <a:ext cx="107275" cy="97512"/>
          </a:xfrm>
          <a:prstGeom prst="rect">
            <a:avLst/>
          </a:prstGeom>
          <a:noFill/>
          <a:ln/>
        </p:spPr>
        <p:txBody>
          <a:bodyPr wrap="none" lIns="0" tIns="0" rIns="0" bIns="0" rtlCol="0" anchor="t"/>
          <a:lstStyle/>
          <a:p>
            <a:pPr algn="ctr" indent="0" marL="0">
              <a:lnSpc>
                <a:spcPts val="750"/>
              </a:lnSpc>
              <a:buNone/>
            </a:pPr>
            <a:r>
              <a:rPr lang="en-US" sz="750" dirty="0">
                <a:solidFill>
                  <a:srgbClr val="4D4D51"/>
                </a:solidFill>
                <a:latin typeface="PT Sans Medium" pitchFamily="34" charset="0"/>
                <a:ea typeface="PT Sans Medium" pitchFamily="34" charset="-122"/>
                <a:cs typeface="PT Sans Medium" pitchFamily="34" charset="-120"/>
              </a:rPr>
              <a:t>vs</a:t>
            </a:r>
            <a:endParaRPr lang="en-US" sz="750" dirty="0"/>
          </a:p>
        </p:txBody>
      </p:sp>
      <p:sp>
        <p:nvSpPr>
          <p:cNvPr id="7" name="Text 4"/>
          <p:cNvSpPr/>
          <p:nvPr/>
        </p:nvSpPr>
        <p:spPr>
          <a:xfrm>
            <a:off x="1340287" y="5880973"/>
            <a:ext cx="2340054" cy="418862"/>
          </a:xfrm>
          <a:prstGeom prst="rect">
            <a:avLst/>
          </a:prstGeom>
          <a:noFill/>
          <a:ln/>
        </p:spPr>
        <p:txBody>
          <a:bodyPr wrap="none" lIns="0" tIns="0" rIns="0" bIns="0" rtlCol="0" anchor="t"/>
          <a:lstStyle/>
          <a:p>
            <a:pPr algn="l" indent="0" marL="0">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veguru sinhadri</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1866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System Overview</a:t>
            </a:r>
            <a:endParaRPr lang="en-US" sz="4400" dirty="0"/>
          </a:p>
        </p:txBody>
      </p:sp>
      <p:pic>
        <p:nvPicPr>
          <p:cNvPr id="3" name="Image 0" descr="preencoded.png">    </p:cNvPr>
          <p:cNvPicPr>
            <a:picLocks noChangeAspect="1"/>
          </p:cNvPicPr>
          <p:nvPr/>
        </p:nvPicPr>
        <p:blipFill>
          <a:blip r:embed="rId1"/>
          <a:stretch>
            <a:fillRect/>
          </a:stretch>
        </p:blipFill>
        <p:spPr>
          <a:xfrm>
            <a:off x="3007638" y="1901428"/>
            <a:ext cx="2137529" cy="1357193"/>
          </a:xfrm>
          <a:prstGeom prst="rect">
            <a:avLst/>
          </a:prstGeom>
        </p:spPr>
      </p:pic>
      <p:pic>
        <p:nvPicPr>
          <p:cNvPr id="4" name="Image 1" descr="preencoded.png">    </p:cNvPr>
          <p:cNvPicPr>
            <a:picLocks noChangeAspect="1"/>
          </p:cNvPicPr>
          <p:nvPr/>
        </p:nvPicPr>
        <p:blipFill>
          <a:blip r:embed="rId2"/>
          <a:stretch>
            <a:fillRect/>
          </a:stretch>
        </p:blipFill>
        <p:spPr>
          <a:xfrm>
            <a:off x="3907988" y="2537222"/>
            <a:ext cx="336590" cy="420767"/>
          </a:xfrm>
          <a:prstGeom prst="rect">
            <a:avLst/>
          </a:prstGeom>
        </p:spPr>
      </p:pic>
      <p:sp>
        <p:nvSpPr>
          <p:cNvPr id="5" name="Text 1"/>
          <p:cNvSpPr/>
          <p:nvPr/>
        </p:nvSpPr>
        <p:spPr>
          <a:xfrm>
            <a:off x="5384482" y="214074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User Interface</a:t>
            </a:r>
            <a:endParaRPr lang="en-US" sz="2200" dirty="0"/>
          </a:p>
        </p:txBody>
      </p:sp>
      <p:sp>
        <p:nvSpPr>
          <p:cNvPr id="6" name="Text 2"/>
          <p:cNvSpPr/>
          <p:nvPr/>
        </p:nvSpPr>
        <p:spPr>
          <a:xfrm>
            <a:off x="5384482" y="2636282"/>
            <a:ext cx="3348990"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Menu-driven console application</a:t>
            </a:r>
            <a:endParaRPr lang="en-US" sz="1850" dirty="0"/>
          </a:p>
        </p:txBody>
      </p:sp>
      <p:sp>
        <p:nvSpPr>
          <p:cNvPr id="7" name="Shape 3"/>
          <p:cNvSpPr/>
          <p:nvPr/>
        </p:nvSpPr>
        <p:spPr>
          <a:xfrm>
            <a:off x="5204936" y="3273266"/>
            <a:ext cx="8527971" cy="15240"/>
          </a:xfrm>
          <a:prstGeom prst="roundRect">
            <a:avLst>
              <a:gd name="adj" fmla="val 2356110"/>
            </a:avLst>
          </a:prstGeom>
          <a:solidFill>
            <a:srgbClr val="F2B42D"/>
          </a:solidFill>
          <a:ln/>
        </p:spPr>
      </p:sp>
      <p:pic>
        <p:nvPicPr>
          <p:cNvPr id="8" name="Image 2" descr="preencoded.png">    </p:cNvPr>
          <p:cNvPicPr>
            <a:picLocks noChangeAspect="1"/>
          </p:cNvPicPr>
          <p:nvPr/>
        </p:nvPicPr>
        <p:blipFill>
          <a:blip r:embed="rId3"/>
          <a:stretch>
            <a:fillRect/>
          </a:stretch>
        </p:blipFill>
        <p:spPr>
          <a:xfrm>
            <a:off x="1938814" y="3318391"/>
            <a:ext cx="4275058" cy="1357193"/>
          </a:xfrm>
          <a:prstGeom prst="rect">
            <a:avLst/>
          </a:prstGeom>
        </p:spPr>
      </p:pic>
      <p:pic>
        <p:nvPicPr>
          <p:cNvPr id="9" name="Image 3" descr="preencoded.png">    </p:cNvPr>
          <p:cNvPicPr>
            <a:picLocks noChangeAspect="1"/>
          </p:cNvPicPr>
          <p:nvPr/>
        </p:nvPicPr>
        <p:blipFill>
          <a:blip r:embed="rId4"/>
          <a:stretch>
            <a:fillRect/>
          </a:stretch>
        </p:blipFill>
        <p:spPr>
          <a:xfrm>
            <a:off x="3907988" y="3786545"/>
            <a:ext cx="336590" cy="420767"/>
          </a:xfrm>
          <a:prstGeom prst="rect">
            <a:avLst/>
          </a:prstGeom>
        </p:spPr>
      </p:pic>
      <p:sp>
        <p:nvSpPr>
          <p:cNvPr id="10" name="Text 4"/>
          <p:cNvSpPr/>
          <p:nvPr/>
        </p:nvSpPr>
        <p:spPr>
          <a:xfrm>
            <a:off x="6453187" y="355770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Data Structures</a:t>
            </a:r>
            <a:endParaRPr lang="en-US" sz="2200" dirty="0"/>
          </a:p>
        </p:txBody>
      </p:sp>
      <p:sp>
        <p:nvSpPr>
          <p:cNvPr id="11" name="Text 5"/>
          <p:cNvSpPr/>
          <p:nvPr/>
        </p:nvSpPr>
        <p:spPr>
          <a:xfrm>
            <a:off x="6453187" y="4053245"/>
            <a:ext cx="4028956"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Circular linked lists &amp; dynamic memory</a:t>
            </a:r>
            <a:endParaRPr lang="en-US" sz="1850" dirty="0"/>
          </a:p>
        </p:txBody>
      </p:sp>
      <p:sp>
        <p:nvSpPr>
          <p:cNvPr id="12" name="Shape 6"/>
          <p:cNvSpPr/>
          <p:nvPr/>
        </p:nvSpPr>
        <p:spPr>
          <a:xfrm>
            <a:off x="6273641" y="4690229"/>
            <a:ext cx="7459266" cy="15240"/>
          </a:xfrm>
          <a:prstGeom prst="roundRect">
            <a:avLst>
              <a:gd name="adj" fmla="val 2356110"/>
            </a:avLst>
          </a:prstGeom>
          <a:solidFill>
            <a:srgbClr val="D7425E"/>
          </a:solidFill>
          <a:ln/>
        </p:spPr>
      </p:sp>
      <p:pic>
        <p:nvPicPr>
          <p:cNvPr id="13" name="Image 4" descr="preencoded.png">    </p:cNvPr>
          <p:cNvPicPr>
            <a:picLocks noChangeAspect="1"/>
          </p:cNvPicPr>
          <p:nvPr/>
        </p:nvPicPr>
        <p:blipFill>
          <a:blip r:embed="rId5"/>
          <a:stretch>
            <a:fillRect/>
          </a:stretch>
        </p:blipFill>
        <p:spPr>
          <a:xfrm>
            <a:off x="870109" y="4735354"/>
            <a:ext cx="6412587" cy="1357193"/>
          </a:xfrm>
          <a:prstGeom prst="rect">
            <a:avLst/>
          </a:prstGeom>
        </p:spPr>
      </p:pic>
      <p:pic>
        <p:nvPicPr>
          <p:cNvPr id="14" name="Image 5" descr="preencoded.png">    </p:cNvPr>
          <p:cNvPicPr>
            <a:picLocks noChangeAspect="1"/>
          </p:cNvPicPr>
          <p:nvPr/>
        </p:nvPicPr>
        <p:blipFill>
          <a:blip r:embed="rId6"/>
          <a:stretch>
            <a:fillRect/>
          </a:stretch>
        </p:blipFill>
        <p:spPr>
          <a:xfrm>
            <a:off x="3908107" y="5203508"/>
            <a:ext cx="336590" cy="420767"/>
          </a:xfrm>
          <a:prstGeom prst="rect">
            <a:avLst/>
          </a:prstGeom>
        </p:spPr>
      </p:pic>
      <p:sp>
        <p:nvSpPr>
          <p:cNvPr id="15" name="Text 7"/>
          <p:cNvSpPr/>
          <p:nvPr/>
        </p:nvSpPr>
        <p:spPr>
          <a:xfrm>
            <a:off x="7522012" y="497466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Core Functionality</a:t>
            </a:r>
            <a:endParaRPr lang="en-US" sz="2200" dirty="0"/>
          </a:p>
        </p:txBody>
      </p:sp>
      <p:sp>
        <p:nvSpPr>
          <p:cNvPr id="16" name="Text 8"/>
          <p:cNvSpPr/>
          <p:nvPr/>
        </p:nvSpPr>
        <p:spPr>
          <a:xfrm>
            <a:off x="7522012" y="5470208"/>
            <a:ext cx="422350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Event &amp; student management operations</a:t>
            </a:r>
            <a:endParaRPr lang="en-US" sz="1850" dirty="0"/>
          </a:p>
        </p:txBody>
      </p:sp>
      <p:sp>
        <p:nvSpPr>
          <p:cNvPr id="17" name="Text 9"/>
          <p:cNvSpPr/>
          <p:nvPr/>
        </p:nvSpPr>
        <p:spPr>
          <a:xfrm>
            <a:off x="837724" y="6361748"/>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 system is built using C programming language with standard libraries for input/output operations, memory management, and string manipulation. It employs a circular linked list to store events and a simple linked list to store students within each event, providing efficient traversal and management of data.</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420654"/>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Data Structures</a:t>
            </a:r>
            <a:endParaRPr lang="en-US" sz="4400" dirty="0"/>
          </a:p>
        </p:txBody>
      </p:sp>
      <p:sp>
        <p:nvSpPr>
          <p:cNvPr id="3" name="Text 1"/>
          <p:cNvSpPr/>
          <p:nvPr/>
        </p:nvSpPr>
        <p:spPr>
          <a:xfrm>
            <a:off x="837724" y="272295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Student Structure</a:t>
            </a:r>
            <a:endParaRPr lang="en-US" sz="2200" dirty="0"/>
          </a:p>
        </p:txBody>
      </p:sp>
      <p:sp>
        <p:nvSpPr>
          <p:cNvPr id="4" name="Text 2"/>
          <p:cNvSpPr/>
          <p:nvPr/>
        </p:nvSpPr>
        <p:spPr>
          <a:xfrm>
            <a:off x="837724" y="331422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Each student node contains:</a:t>
            </a:r>
            <a:endParaRPr lang="en-US" sz="1850" dirty="0"/>
          </a:p>
        </p:txBody>
      </p:sp>
      <p:sp>
        <p:nvSpPr>
          <p:cNvPr id="5" name="Text 3"/>
          <p:cNvSpPr/>
          <p:nvPr/>
        </p:nvSpPr>
        <p:spPr>
          <a:xfrm>
            <a:off x="837724" y="391263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Integer student ID</a:t>
            </a:r>
            <a:endParaRPr lang="en-US" sz="1850" dirty="0"/>
          </a:p>
        </p:txBody>
      </p:sp>
      <p:sp>
        <p:nvSpPr>
          <p:cNvPr id="6" name="Text 4"/>
          <p:cNvSpPr/>
          <p:nvPr/>
        </p:nvSpPr>
        <p:spPr>
          <a:xfrm>
            <a:off x="837724" y="437935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Character array for name</a:t>
            </a:r>
            <a:endParaRPr lang="en-US" sz="1850" dirty="0"/>
          </a:p>
        </p:txBody>
      </p:sp>
      <p:sp>
        <p:nvSpPr>
          <p:cNvPr id="7" name="Text 5"/>
          <p:cNvSpPr/>
          <p:nvPr/>
        </p:nvSpPr>
        <p:spPr>
          <a:xfrm>
            <a:off x="837724" y="484608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next student</a:t>
            </a:r>
            <a:endParaRPr lang="en-US" sz="1850" dirty="0"/>
          </a:p>
        </p:txBody>
      </p:sp>
      <p:sp>
        <p:nvSpPr>
          <p:cNvPr id="8" name="Text 6"/>
          <p:cNvSpPr/>
          <p:nvPr/>
        </p:nvSpPr>
        <p:spPr>
          <a:xfrm>
            <a:off x="837724" y="5444490"/>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Students form a simple linked list within each event, allowing for sequential access and management.</a:t>
            </a:r>
            <a:endParaRPr lang="en-US" sz="1850" dirty="0"/>
          </a:p>
        </p:txBody>
      </p:sp>
      <p:sp>
        <p:nvSpPr>
          <p:cNvPr id="9" name="Text 7"/>
          <p:cNvSpPr/>
          <p:nvPr/>
        </p:nvSpPr>
        <p:spPr>
          <a:xfrm>
            <a:off x="7614761" y="272295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Event Structure</a:t>
            </a:r>
            <a:endParaRPr lang="en-US" sz="2200" dirty="0"/>
          </a:p>
        </p:txBody>
      </p:sp>
      <p:sp>
        <p:nvSpPr>
          <p:cNvPr id="10" name="Text 8"/>
          <p:cNvSpPr/>
          <p:nvPr/>
        </p:nvSpPr>
        <p:spPr>
          <a:xfrm>
            <a:off x="7614761" y="331422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Each event node contains:</a:t>
            </a:r>
            <a:endParaRPr lang="en-US" sz="1850" dirty="0"/>
          </a:p>
        </p:txBody>
      </p:sp>
      <p:sp>
        <p:nvSpPr>
          <p:cNvPr id="11" name="Text 9"/>
          <p:cNvSpPr/>
          <p:nvPr/>
        </p:nvSpPr>
        <p:spPr>
          <a:xfrm>
            <a:off x="7614761" y="391263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Character array for event name</a:t>
            </a:r>
            <a:endParaRPr lang="en-US" sz="1850" dirty="0"/>
          </a:p>
        </p:txBody>
      </p:sp>
      <p:sp>
        <p:nvSpPr>
          <p:cNvPr id="12" name="Text 10"/>
          <p:cNvSpPr/>
          <p:nvPr/>
        </p:nvSpPr>
        <p:spPr>
          <a:xfrm>
            <a:off x="7614761" y="437935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student list head</a:t>
            </a:r>
            <a:endParaRPr lang="en-US" sz="1850" dirty="0"/>
          </a:p>
        </p:txBody>
      </p:sp>
      <p:sp>
        <p:nvSpPr>
          <p:cNvPr id="13" name="Text 11"/>
          <p:cNvSpPr/>
          <p:nvPr/>
        </p:nvSpPr>
        <p:spPr>
          <a:xfrm>
            <a:off x="7614761" y="484608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next event</a:t>
            </a:r>
            <a:endParaRPr lang="en-US" sz="1850" dirty="0"/>
          </a:p>
        </p:txBody>
      </p:sp>
      <p:sp>
        <p:nvSpPr>
          <p:cNvPr id="14" name="Text 12"/>
          <p:cNvSpPr/>
          <p:nvPr/>
        </p:nvSpPr>
        <p:spPr>
          <a:xfrm>
            <a:off x="7614761" y="5444490"/>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Events form a circular linked list, enabling continuous traversal through all events without reaching a null terminator.</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50940"/>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Helper Functions</a:t>
            </a:r>
            <a:endParaRPr lang="en-US" sz="4400" dirty="0"/>
          </a:p>
        </p:txBody>
      </p:sp>
      <p:sp>
        <p:nvSpPr>
          <p:cNvPr id="4" name="Shape 1"/>
          <p:cNvSpPr/>
          <p:nvPr/>
        </p:nvSpPr>
        <p:spPr>
          <a:xfrm>
            <a:off x="837724" y="1913930"/>
            <a:ext cx="538520" cy="538520"/>
          </a:xfrm>
          <a:prstGeom prst="roundRect">
            <a:avLst>
              <a:gd name="adj" fmla="val 66677"/>
            </a:avLst>
          </a:prstGeom>
          <a:solidFill>
            <a:srgbClr val="00002E"/>
          </a:solidFill>
          <a:ln w="22860">
            <a:solidFill>
              <a:srgbClr val="F2B42D"/>
            </a:solidFill>
            <a:prstDash val="solid"/>
          </a:ln>
        </p:spPr>
      </p:sp>
      <p:pic>
        <p:nvPicPr>
          <p:cNvPr id="5" name="Image 1" descr="preencoded.png">    </p:cNvPr>
          <p:cNvPicPr>
            <a:picLocks noChangeAspect="1"/>
          </p:cNvPicPr>
          <p:nvPr/>
        </p:nvPicPr>
        <p:blipFill>
          <a:blip r:embed="rId2"/>
          <a:stretch>
            <a:fillRect/>
          </a:stretch>
        </p:blipFill>
        <p:spPr>
          <a:xfrm>
            <a:off x="937974" y="1971913"/>
            <a:ext cx="337899" cy="422434"/>
          </a:xfrm>
          <a:prstGeom prst="rect">
            <a:avLst/>
          </a:prstGeom>
        </p:spPr>
      </p:pic>
      <p:sp>
        <p:nvSpPr>
          <p:cNvPr id="6" name="Text 2"/>
          <p:cNvSpPr/>
          <p:nvPr/>
        </p:nvSpPr>
        <p:spPr>
          <a:xfrm>
            <a:off x="1615559" y="1996202"/>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createEvent()</a:t>
            </a:r>
            <a:endParaRPr lang="en-US" sz="2200" dirty="0"/>
          </a:p>
        </p:txBody>
      </p:sp>
      <p:sp>
        <p:nvSpPr>
          <p:cNvPr id="7" name="Text 3"/>
          <p:cNvSpPr/>
          <p:nvPr/>
        </p:nvSpPr>
        <p:spPr>
          <a:xfrm>
            <a:off x="1615559" y="2491740"/>
            <a:ext cx="2806898"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Allocates memory for a new event node, initializes its fields with the provided name, and sets student list and next pointers to NULL. Returns the newly created event node.</a:t>
            </a:r>
            <a:endParaRPr lang="en-US" sz="1850" dirty="0"/>
          </a:p>
        </p:txBody>
      </p:sp>
      <p:sp>
        <p:nvSpPr>
          <p:cNvPr id="8" name="Shape 4"/>
          <p:cNvSpPr/>
          <p:nvPr/>
        </p:nvSpPr>
        <p:spPr>
          <a:xfrm>
            <a:off x="4721662" y="1913930"/>
            <a:ext cx="538520" cy="538520"/>
          </a:xfrm>
          <a:prstGeom prst="roundRect">
            <a:avLst>
              <a:gd name="adj" fmla="val 66677"/>
            </a:avLst>
          </a:prstGeom>
          <a:solidFill>
            <a:srgbClr val="00002E"/>
          </a:solidFill>
          <a:ln w="22860">
            <a:solidFill>
              <a:srgbClr val="D7425E"/>
            </a:solidFill>
            <a:prstDash val="solid"/>
          </a:ln>
        </p:spPr>
      </p:sp>
      <p:pic>
        <p:nvPicPr>
          <p:cNvPr id="9" name="Image 2" descr="preencoded.png">    </p:cNvPr>
          <p:cNvPicPr>
            <a:picLocks noChangeAspect="1"/>
          </p:cNvPicPr>
          <p:nvPr/>
        </p:nvPicPr>
        <p:blipFill>
          <a:blip r:embed="rId3"/>
          <a:stretch>
            <a:fillRect/>
          </a:stretch>
        </p:blipFill>
        <p:spPr>
          <a:xfrm>
            <a:off x="4821912" y="1971913"/>
            <a:ext cx="337899" cy="422434"/>
          </a:xfrm>
          <a:prstGeom prst="rect">
            <a:avLst/>
          </a:prstGeom>
        </p:spPr>
      </p:pic>
      <p:sp>
        <p:nvSpPr>
          <p:cNvPr id="10" name="Text 5"/>
          <p:cNvSpPr/>
          <p:nvPr/>
        </p:nvSpPr>
        <p:spPr>
          <a:xfrm>
            <a:off x="5499497" y="1996202"/>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createStudent()</a:t>
            </a:r>
            <a:endParaRPr lang="en-US" sz="2200" dirty="0"/>
          </a:p>
        </p:txBody>
      </p:sp>
      <p:sp>
        <p:nvSpPr>
          <p:cNvPr id="11" name="Text 6"/>
          <p:cNvSpPr/>
          <p:nvPr/>
        </p:nvSpPr>
        <p:spPr>
          <a:xfrm>
            <a:off x="5499497" y="2491740"/>
            <a:ext cx="2806898"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Allocates memory for a new student node, initializes its ID and name fields with provided values, and sets the next pointer to NULL. Returns the newly created student node.</a:t>
            </a:r>
            <a:endParaRPr lang="en-US" sz="1850" dirty="0"/>
          </a:p>
        </p:txBody>
      </p:sp>
      <p:sp>
        <p:nvSpPr>
          <p:cNvPr id="12" name="Shape 7"/>
          <p:cNvSpPr/>
          <p:nvPr/>
        </p:nvSpPr>
        <p:spPr>
          <a:xfrm>
            <a:off x="837724" y="5651659"/>
            <a:ext cx="538520" cy="538520"/>
          </a:xfrm>
          <a:prstGeom prst="roundRect">
            <a:avLst>
              <a:gd name="adj" fmla="val 66677"/>
            </a:avLst>
          </a:prstGeom>
          <a:solidFill>
            <a:srgbClr val="00002E"/>
          </a:solidFill>
          <a:ln w="22860">
            <a:solidFill>
              <a:srgbClr val="DD785E"/>
            </a:solidFill>
            <a:prstDash val="solid"/>
          </a:ln>
        </p:spPr>
      </p:sp>
      <p:pic>
        <p:nvPicPr>
          <p:cNvPr id="13" name="Image 3" descr="preencoded.png">    </p:cNvPr>
          <p:cNvPicPr>
            <a:picLocks noChangeAspect="1"/>
          </p:cNvPicPr>
          <p:nvPr/>
        </p:nvPicPr>
        <p:blipFill>
          <a:blip r:embed="rId4"/>
          <a:stretch>
            <a:fillRect/>
          </a:stretch>
        </p:blipFill>
        <p:spPr>
          <a:xfrm>
            <a:off x="937974" y="5709642"/>
            <a:ext cx="337899" cy="422434"/>
          </a:xfrm>
          <a:prstGeom prst="rect">
            <a:avLst/>
          </a:prstGeom>
        </p:spPr>
      </p:pic>
      <p:sp>
        <p:nvSpPr>
          <p:cNvPr id="14" name="Text 8"/>
          <p:cNvSpPr/>
          <p:nvPr/>
        </p:nvSpPr>
        <p:spPr>
          <a:xfrm>
            <a:off x="1615559" y="573393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freeMemory()</a:t>
            </a:r>
            <a:endParaRPr lang="en-US" sz="2200" dirty="0"/>
          </a:p>
        </p:txBody>
      </p:sp>
      <p:sp>
        <p:nvSpPr>
          <p:cNvPr id="15" name="Text 9"/>
          <p:cNvSpPr/>
          <p:nvPr/>
        </p:nvSpPr>
        <p:spPr>
          <a:xfrm>
            <a:off x="1615559" y="6229469"/>
            <a:ext cx="6690717"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Traverses through all events and their associated student lists, freeing allocated memory to prevent memory leaks when the program terminates.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8543" y="706755"/>
            <a:ext cx="4897755" cy="612219"/>
          </a:xfrm>
          <a:prstGeom prst="rect">
            <a:avLst/>
          </a:prstGeom>
          <a:noFill/>
          <a:ln/>
        </p:spPr>
        <p:txBody>
          <a:bodyPr wrap="none" lIns="0" tIns="0" rIns="0" bIns="0" rtlCol="0" anchor="t"/>
          <a:lstStyle/>
          <a:p>
            <a:pPr algn="l" indent="0" marL="0">
              <a:lnSpc>
                <a:spcPts val="4800"/>
              </a:lnSpc>
              <a:buNone/>
            </a:pPr>
            <a:r>
              <a:rPr lang="en-US" sz="3850" dirty="0">
                <a:solidFill>
                  <a:srgbClr val="FFFFFF"/>
                </a:solidFill>
                <a:latin typeface="Nunito Semi Bold" pitchFamily="34" charset="0"/>
                <a:ea typeface="Nunito Semi Bold" pitchFamily="34" charset="-122"/>
                <a:cs typeface="Nunito Semi Bold" pitchFamily="34" charset="-120"/>
              </a:rPr>
              <a:t>Core Operations</a:t>
            </a:r>
            <a:endParaRPr lang="en-US" sz="3850" dirty="0"/>
          </a:p>
        </p:txBody>
      </p:sp>
      <p:pic>
        <p:nvPicPr>
          <p:cNvPr id="3" name="Image 0" descr="preencoded.png">    </p:cNvPr>
          <p:cNvPicPr>
            <a:picLocks noChangeAspect="1"/>
          </p:cNvPicPr>
          <p:nvPr/>
        </p:nvPicPr>
        <p:blipFill>
          <a:blip r:embed="rId1"/>
          <a:stretch>
            <a:fillRect/>
          </a:stretch>
        </p:blipFill>
        <p:spPr>
          <a:xfrm>
            <a:off x="728543" y="1735217"/>
            <a:ext cx="1040725" cy="1512927"/>
          </a:xfrm>
          <a:prstGeom prst="rect">
            <a:avLst/>
          </a:prstGeom>
        </p:spPr>
      </p:pic>
      <p:sp>
        <p:nvSpPr>
          <p:cNvPr id="4" name="Text 1"/>
          <p:cNvSpPr/>
          <p:nvPr/>
        </p:nvSpPr>
        <p:spPr>
          <a:xfrm>
            <a:off x="2081451" y="1943338"/>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addEvent()</a:t>
            </a:r>
            <a:endParaRPr lang="en-US" sz="1900" dirty="0"/>
          </a:p>
        </p:txBody>
      </p:sp>
      <p:sp>
        <p:nvSpPr>
          <p:cNvPr id="5" name="Text 2"/>
          <p:cNvSpPr/>
          <p:nvPr/>
        </p:nvSpPr>
        <p:spPr>
          <a:xfrm>
            <a:off x="2081451" y="2374225"/>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Adds a new event to the circular linked list. If it's the first event, it points to itself to form a circle. Otherwise, it's added at the end of the list while maintaining the circular structure.</a:t>
            </a:r>
            <a:endParaRPr lang="en-US" sz="1600" dirty="0"/>
          </a:p>
        </p:txBody>
      </p:sp>
      <p:pic>
        <p:nvPicPr>
          <p:cNvPr id="6" name="Image 1" descr="preencoded.png">    </p:cNvPr>
          <p:cNvPicPr>
            <a:picLocks noChangeAspect="1"/>
          </p:cNvPicPr>
          <p:nvPr/>
        </p:nvPicPr>
        <p:blipFill>
          <a:blip r:embed="rId2"/>
          <a:stretch>
            <a:fillRect/>
          </a:stretch>
        </p:blipFill>
        <p:spPr>
          <a:xfrm>
            <a:off x="728543" y="3248144"/>
            <a:ext cx="1040725" cy="1512927"/>
          </a:xfrm>
          <a:prstGeom prst="rect">
            <a:avLst/>
          </a:prstGeom>
        </p:spPr>
      </p:pic>
      <p:sp>
        <p:nvSpPr>
          <p:cNvPr id="7" name="Text 3"/>
          <p:cNvSpPr/>
          <p:nvPr/>
        </p:nvSpPr>
        <p:spPr>
          <a:xfrm>
            <a:off x="2081451" y="3456265"/>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addStudentToEvent()</a:t>
            </a:r>
            <a:endParaRPr lang="en-US" sz="1900" dirty="0"/>
          </a:p>
        </p:txBody>
      </p:sp>
      <p:sp>
        <p:nvSpPr>
          <p:cNvPr id="8" name="Text 4"/>
          <p:cNvSpPr/>
          <p:nvPr/>
        </p:nvSpPr>
        <p:spPr>
          <a:xfrm>
            <a:off x="2081451" y="3887153"/>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Locates the specified event and adds a new student to its student list. If it's the first student, it becomes the head of the list. Otherwise, it's added at the end of the list.</a:t>
            </a:r>
            <a:endParaRPr lang="en-US" sz="1600" dirty="0"/>
          </a:p>
        </p:txBody>
      </p:sp>
      <p:pic>
        <p:nvPicPr>
          <p:cNvPr id="9" name="Image 2" descr="preencoded.png">    </p:cNvPr>
          <p:cNvPicPr>
            <a:picLocks noChangeAspect="1"/>
          </p:cNvPicPr>
          <p:nvPr/>
        </p:nvPicPr>
        <p:blipFill>
          <a:blip r:embed="rId3"/>
          <a:stretch>
            <a:fillRect/>
          </a:stretch>
        </p:blipFill>
        <p:spPr>
          <a:xfrm>
            <a:off x="728543" y="4761071"/>
            <a:ext cx="1040725" cy="1512927"/>
          </a:xfrm>
          <a:prstGeom prst="rect">
            <a:avLst/>
          </a:prstGeom>
        </p:spPr>
      </p:pic>
      <p:sp>
        <p:nvSpPr>
          <p:cNvPr id="10" name="Text 5"/>
          <p:cNvSpPr/>
          <p:nvPr/>
        </p:nvSpPr>
        <p:spPr>
          <a:xfrm>
            <a:off x="2081451" y="4969193"/>
            <a:ext cx="3088600"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removeStudentFromEvent()</a:t>
            </a:r>
            <a:endParaRPr lang="en-US" sz="1900" dirty="0"/>
          </a:p>
        </p:txBody>
      </p:sp>
      <p:sp>
        <p:nvSpPr>
          <p:cNvPr id="11" name="Text 6"/>
          <p:cNvSpPr/>
          <p:nvPr/>
        </p:nvSpPr>
        <p:spPr>
          <a:xfrm>
            <a:off x="2081451" y="5400080"/>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Finds the specified event and removes the student with the given ID from its student list. Handles cases for removing the head student or a middle/last student.</a:t>
            </a:r>
            <a:endParaRPr lang="en-US" sz="1600" dirty="0"/>
          </a:p>
        </p:txBody>
      </p:sp>
      <p:pic>
        <p:nvPicPr>
          <p:cNvPr id="12" name="Image 3" descr="preencoded.png">    </p:cNvPr>
          <p:cNvPicPr>
            <a:picLocks noChangeAspect="1"/>
          </p:cNvPicPr>
          <p:nvPr/>
        </p:nvPicPr>
        <p:blipFill>
          <a:blip r:embed="rId4"/>
          <a:stretch>
            <a:fillRect/>
          </a:stretch>
        </p:blipFill>
        <p:spPr>
          <a:xfrm>
            <a:off x="728543" y="6273998"/>
            <a:ext cx="1040725" cy="1248847"/>
          </a:xfrm>
          <a:prstGeom prst="rect">
            <a:avLst/>
          </a:prstGeom>
        </p:spPr>
      </p:pic>
      <p:sp>
        <p:nvSpPr>
          <p:cNvPr id="13" name="Text 7"/>
          <p:cNvSpPr/>
          <p:nvPr/>
        </p:nvSpPr>
        <p:spPr>
          <a:xfrm>
            <a:off x="2081451" y="6482120"/>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displayEvents()</a:t>
            </a:r>
            <a:endParaRPr lang="en-US" sz="1900" dirty="0"/>
          </a:p>
        </p:txBody>
      </p:sp>
      <p:sp>
        <p:nvSpPr>
          <p:cNvPr id="14" name="Text 8"/>
          <p:cNvSpPr/>
          <p:nvPr/>
        </p:nvSpPr>
        <p:spPr>
          <a:xfrm>
            <a:off x="2081451" y="6913007"/>
            <a:ext cx="11820406" cy="332899"/>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Traverses through all events in the circular linked list and displays each event's name along with its registered students' details.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5816" y="641033"/>
            <a:ext cx="7600950" cy="685562"/>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Nunito Semi Bold" pitchFamily="34" charset="0"/>
                <a:ea typeface="Nunito Semi Bold" pitchFamily="34" charset="-122"/>
                <a:cs typeface="Nunito Semi Bold" pitchFamily="34" charset="-120"/>
              </a:rPr>
              <a:t>Main Function Implementation</a:t>
            </a:r>
            <a:endParaRPr lang="en-US" sz="4300" dirty="0"/>
          </a:p>
        </p:txBody>
      </p:sp>
      <p:sp>
        <p:nvSpPr>
          <p:cNvPr id="3" name="Text 1"/>
          <p:cNvSpPr/>
          <p:nvPr/>
        </p:nvSpPr>
        <p:spPr>
          <a:xfrm>
            <a:off x="1948339" y="2414945"/>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Display Menu</a:t>
            </a:r>
            <a:endParaRPr lang="en-US" sz="2150" dirty="0"/>
          </a:p>
        </p:txBody>
      </p:sp>
      <p:sp>
        <p:nvSpPr>
          <p:cNvPr id="4" name="Text 2"/>
          <p:cNvSpPr/>
          <p:nvPr/>
        </p:nvSpPr>
        <p:spPr>
          <a:xfrm>
            <a:off x="815816" y="2897386"/>
            <a:ext cx="3875008" cy="372904"/>
          </a:xfrm>
          <a:prstGeom prst="rect">
            <a:avLst/>
          </a:prstGeom>
          <a:noFill/>
          <a:ln/>
        </p:spPr>
        <p:txBody>
          <a:bodyPr wrap="none" lIns="0" tIns="0" rIns="0" bIns="0" rtlCol="0" anchor="t"/>
          <a:lstStyle/>
          <a:p>
            <a:pPr algn="r" indent="0" marL="0">
              <a:lnSpc>
                <a:spcPts val="2900"/>
              </a:lnSpc>
              <a:buNone/>
            </a:pPr>
            <a:r>
              <a:rPr lang="en-US" sz="1800" dirty="0">
                <a:solidFill>
                  <a:srgbClr val="FFFFFF"/>
                </a:solidFill>
                <a:latin typeface="PT Sans" pitchFamily="34" charset="0"/>
                <a:ea typeface="PT Sans" pitchFamily="34" charset="-122"/>
                <a:cs typeface="PT Sans" pitchFamily="34" charset="-120"/>
              </a:rPr>
              <a:t>Shows available options to the user</a:t>
            </a:r>
            <a:endParaRPr lang="en-US" sz="1800" dirty="0"/>
          </a:p>
        </p:txBody>
      </p:sp>
      <p:pic>
        <p:nvPicPr>
          <p:cNvPr id="5" name="Image 0" descr="preencoded.png">    </p:cNvPr>
          <p:cNvPicPr>
            <a:picLocks noChangeAspect="1"/>
          </p:cNvPicPr>
          <p:nvPr/>
        </p:nvPicPr>
        <p:blipFill>
          <a:blip r:embed="rId1"/>
          <a:stretch>
            <a:fillRect/>
          </a:stretch>
        </p:blipFill>
        <p:spPr>
          <a:xfrm>
            <a:off x="5040392" y="1792724"/>
            <a:ext cx="4549497" cy="4549497"/>
          </a:xfrm>
          <a:prstGeom prst="rect">
            <a:avLst/>
          </a:prstGeom>
        </p:spPr>
      </p:pic>
      <p:pic>
        <p:nvPicPr>
          <p:cNvPr id="6" name="Image 1" descr="preencoded.png">    </p:cNvPr>
          <p:cNvPicPr>
            <a:picLocks noChangeAspect="1"/>
          </p:cNvPicPr>
          <p:nvPr/>
        </p:nvPicPr>
        <p:blipFill>
          <a:blip r:embed="rId2"/>
          <a:stretch>
            <a:fillRect/>
          </a:stretch>
        </p:blipFill>
        <p:spPr>
          <a:xfrm>
            <a:off x="6225064" y="2546628"/>
            <a:ext cx="348734" cy="436007"/>
          </a:xfrm>
          <a:prstGeom prst="rect">
            <a:avLst/>
          </a:prstGeom>
        </p:spPr>
      </p:pic>
      <p:sp>
        <p:nvSpPr>
          <p:cNvPr id="7" name="Text 3"/>
          <p:cNvSpPr/>
          <p:nvPr/>
        </p:nvSpPr>
        <p:spPr>
          <a:xfrm>
            <a:off x="9939457" y="2414945"/>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Get User Choice</a:t>
            </a:r>
            <a:endParaRPr lang="en-US" sz="2150" dirty="0"/>
          </a:p>
        </p:txBody>
      </p:sp>
      <p:sp>
        <p:nvSpPr>
          <p:cNvPr id="8" name="Text 4"/>
          <p:cNvSpPr/>
          <p:nvPr/>
        </p:nvSpPr>
        <p:spPr>
          <a:xfrm>
            <a:off x="9939457" y="2897386"/>
            <a:ext cx="3875127" cy="372904"/>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Captures user input for menu selection</a:t>
            </a:r>
            <a:endParaRPr lang="en-US" sz="1800" dirty="0"/>
          </a:p>
        </p:txBody>
      </p:sp>
      <p:pic>
        <p:nvPicPr>
          <p:cNvPr id="9" name="Image 2" descr="preencoded.png">    </p:cNvPr>
          <p:cNvPicPr>
            <a:picLocks noChangeAspect="1"/>
          </p:cNvPicPr>
          <p:nvPr/>
        </p:nvPicPr>
        <p:blipFill>
          <a:blip r:embed="rId3"/>
          <a:stretch>
            <a:fillRect/>
          </a:stretch>
        </p:blipFill>
        <p:spPr>
          <a:xfrm>
            <a:off x="5040392" y="1792724"/>
            <a:ext cx="4549497" cy="4549497"/>
          </a:xfrm>
          <a:prstGeom prst="rect">
            <a:avLst/>
          </a:prstGeom>
        </p:spPr>
      </p:pic>
      <p:pic>
        <p:nvPicPr>
          <p:cNvPr id="10" name="Image 3" descr="preencoded.png">    </p:cNvPr>
          <p:cNvPicPr>
            <a:picLocks noChangeAspect="1"/>
          </p:cNvPicPr>
          <p:nvPr/>
        </p:nvPicPr>
        <p:blipFill>
          <a:blip r:embed="rId4"/>
          <a:stretch>
            <a:fillRect/>
          </a:stretch>
        </p:blipFill>
        <p:spPr>
          <a:xfrm>
            <a:off x="8443436" y="2933819"/>
            <a:ext cx="348734" cy="436007"/>
          </a:xfrm>
          <a:prstGeom prst="rect">
            <a:avLst/>
          </a:prstGeom>
        </p:spPr>
      </p:pic>
      <p:sp>
        <p:nvSpPr>
          <p:cNvPr id="11" name="Text 5"/>
          <p:cNvSpPr/>
          <p:nvPr/>
        </p:nvSpPr>
        <p:spPr>
          <a:xfrm>
            <a:off x="9939457" y="4864537"/>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Process Selection</a:t>
            </a:r>
            <a:endParaRPr lang="en-US" sz="2150" dirty="0"/>
          </a:p>
        </p:txBody>
      </p:sp>
      <p:sp>
        <p:nvSpPr>
          <p:cNvPr id="12" name="Text 6"/>
          <p:cNvSpPr/>
          <p:nvPr/>
        </p:nvSpPr>
        <p:spPr>
          <a:xfrm>
            <a:off x="9939457" y="5346978"/>
            <a:ext cx="3875127" cy="372904"/>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Executes the corresponding function</a:t>
            </a:r>
            <a:endParaRPr lang="en-US" sz="1800" dirty="0"/>
          </a:p>
        </p:txBody>
      </p:sp>
      <p:pic>
        <p:nvPicPr>
          <p:cNvPr id="13" name="Image 4" descr="preencoded.png">    </p:cNvPr>
          <p:cNvPicPr>
            <a:picLocks noChangeAspect="1"/>
          </p:cNvPicPr>
          <p:nvPr/>
        </p:nvPicPr>
        <p:blipFill>
          <a:blip r:embed="rId5"/>
          <a:stretch>
            <a:fillRect/>
          </a:stretch>
        </p:blipFill>
        <p:spPr>
          <a:xfrm>
            <a:off x="5040392" y="1792724"/>
            <a:ext cx="4549497" cy="4549497"/>
          </a:xfrm>
          <a:prstGeom prst="rect">
            <a:avLst/>
          </a:prstGeom>
        </p:spPr>
      </p:pic>
      <p:pic>
        <p:nvPicPr>
          <p:cNvPr id="14" name="Image 5" descr="preencoded.png">    </p:cNvPr>
          <p:cNvPicPr>
            <a:picLocks noChangeAspect="1"/>
          </p:cNvPicPr>
          <p:nvPr/>
        </p:nvPicPr>
        <p:blipFill>
          <a:blip r:embed="rId6"/>
          <a:stretch>
            <a:fillRect/>
          </a:stretch>
        </p:blipFill>
        <p:spPr>
          <a:xfrm>
            <a:off x="8056245" y="5152192"/>
            <a:ext cx="348734" cy="436007"/>
          </a:xfrm>
          <a:prstGeom prst="rect">
            <a:avLst/>
          </a:prstGeom>
        </p:spPr>
      </p:pic>
      <p:sp>
        <p:nvSpPr>
          <p:cNvPr id="15" name="Text 7"/>
          <p:cNvSpPr/>
          <p:nvPr/>
        </p:nvSpPr>
        <p:spPr>
          <a:xfrm>
            <a:off x="1948339" y="4864537"/>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Continue Loop</a:t>
            </a:r>
            <a:endParaRPr lang="en-US" sz="2150" dirty="0"/>
          </a:p>
        </p:txBody>
      </p:sp>
      <p:sp>
        <p:nvSpPr>
          <p:cNvPr id="16" name="Text 8"/>
          <p:cNvSpPr/>
          <p:nvPr/>
        </p:nvSpPr>
        <p:spPr>
          <a:xfrm>
            <a:off x="815816" y="5346978"/>
            <a:ext cx="3875008" cy="372904"/>
          </a:xfrm>
          <a:prstGeom prst="rect">
            <a:avLst/>
          </a:prstGeom>
          <a:noFill/>
          <a:ln/>
        </p:spPr>
        <p:txBody>
          <a:bodyPr wrap="none" lIns="0" tIns="0" rIns="0" bIns="0" rtlCol="0" anchor="t"/>
          <a:lstStyle/>
          <a:p>
            <a:pPr algn="r" indent="0" marL="0">
              <a:lnSpc>
                <a:spcPts val="2900"/>
              </a:lnSpc>
              <a:buNone/>
            </a:pPr>
            <a:r>
              <a:rPr lang="en-US" sz="1800" dirty="0">
                <a:solidFill>
                  <a:srgbClr val="FFFFFF"/>
                </a:solidFill>
                <a:latin typeface="PT Sans" pitchFamily="34" charset="0"/>
                <a:ea typeface="PT Sans" pitchFamily="34" charset="-122"/>
                <a:cs typeface="PT Sans" pitchFamily="34" charset="-120"/>
              </a:rPr>
              <a:t>Returns to menu until exit is selected</a:t>
            </a:r>
            <a:endParaRPr lang="en-US" sz="1800" dirty="0"/>
          </a:p>
        </p:txBody>
      </p:sp>
      <p:pic>
        <p:nvPicPr>
          <p:cNvPr id="17" name="Image 6" descr="preencoded.png">    </p:cNvPr>
          <p:cNvPicPr>
            <a:picLocks noChangeAspect="1"/>
          </p:cNvPicPr>
          <p:nvPr/>
        </p:nvPicPr>
        <p:blipFill>
          <a:blip r:embed="rId7"/>
          <a:stretch>
            <a:fillRect/>
          </a:stretch>
        </p:blipFill>
        <p:spPr>
          <a:xfrm>
            <a:off x="5040392" y="1792724"/>
            <a:ext cx="4549497" cy="4549497"/>
          </a:xfrm>
          <a:prstGeom prst="rect">
            <a:avLst/>
          </a:prstGeom>
        </p:spPr>
      </p:pic>
      <p:pic>
        <p:nvPicPr>
          <p:cNvPr id="18" name="Image 7" descr="preencoded.png">    </p:cNvPr>
          <p:cNvPicPr>
            <a:picLocks noChangeAspect="1"/>
          </p:cNvPicPr>
          <p:nvPr/>
        </p:nvPicPr>
        <p:blipFill>
          <a:blip r:embed="rId8"/>
          <a:stretch>
            <a:fillRect/>
          </a:stretch>
        </p:blipFill>
        <p:spPr>
          <a:xfrm>
            <a:off x="5837873" y="4765000"/>
            <a:ext cx="348734" cy="436007"/>
          </a:xfrm>
          <a:prstGeom prst="rect">
            <a:avLst/>
          </a:prstGeom>
        </p:spPr>
      </p:pic>
      <p:sp>
        <p:nvSpPr>
          <p:cNvPr id="19" name="Text 9"/>
          <p:cNvSpPr/>
          <p:nvPr/>
        </p:nvSpPr>
        <p:spPr>
          <a:xfrm>
            <a:off x="815816" y="6604397"/>
            <a:ext cx="12998768" cy="1118711"/>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The main function implements a while loop that continuously displays the menu options, captures the user's choice, and executes the corresponding operation through a switch statement. This creates an intuitive interface for users to interact with the system until they choose to exit, at which point all allocated memory is freed.</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4732" y="561618"/>
            <a:ext cx="5934194" cy="600670"/>
          </a:xfrm>
          <a:prstGeom prst="rect">
            <a:avLst/>
          </a:prstGeom>
          <a:noFill/>
          <a:ln/>
        </p:spPr>
        <p:txBody>
          <a:bodyPr wrap="none" lIns="0" tIns="0" rIns="0" bIns="0" rtlCol="0" anchor="t"/>
          <a:lstStyle/>
          <a:p>
            <a:pPr algn="l" indent="0" marL="0">
              <a:lnSpc>
                <a:spcPts val="4700"/>
              </a:lnSpc>
              <a:buNone/>
            </a:pPr>
            <a:r>
              <a:rPr lang="en-US" sz="3750" dirty="0">
                <a:solidFill>
                  <a:srgbClr val="FFFFFF"/>
                </a:solidFill>
                <a:latin typeface="Nunito Semi Bold" pitchFamily="34" charset="0"/>
                <a:ea typeface="Nunito Semi Bold" pitchFamily="34" charset="-122"/>
                <a:cs typeface="Nunito Semi Bold" pitchFamily="34" charset="-120"/>
              </a:rPr>
              <a:t>Sample Program Execution</a:t>
            </a:r>
            <a:endParaRPr lang="en-US" sz="3750" dirty="0"/>
          </a:p>
        </p:txBody>
      </p:sp>
      <p:sp>
        <p:nvSpPr>
          <p:cNvPr id="3" name="Shape 1"/>
          <p:cNvSpPr/>
          <p:nvPr/>
        </p:nvSpPr>
        <p:spPr>
          <a:xfrm>
            <a:off x="7303770" y="1570673"/>
            <a:ext cx="22860" cy="6097191"/>
          </a:xfrm>
          <a:prstGeom prst="roundRect">
            <a:avLst>
              <a:gd name="adj" fmla="val 1339968"/>
            </a:avLst>
          </a:prstGeom>
          <a:solidFill>
            <a:srgbClr val="FFFFFF">
              <a:alpha val="24000"/>
            </a:srgbClr>
          </a:solidFill>
          <a:ln/>
        </p:spPr>
      </p:sp>
      <p:sp>
        <p:nvSpPr>
          <p:cNvPr id="4" name="Shape 2"/>
          <p:cNvSpPr/>
          <p:nvPr/>
        </p:nvSpPr>
        <p:spPr>
          <a:xfrm>
            <a:off x="6495752" y="1788914"/>
            <a:ext cx="612577" cy="22860"/>
          </a:xfrm>
          <a:prstGeom prst="roundRect">
            <a:avLst>
              <a:gd name="adj" fmla="val 1339968"/>
            </a:avLst>
          </a:prstGeom>
          <a:solidFill>
            <a:srgbClr val="F2B42D"/>
          </a:solidFill>
          <a:ln/>
        </p:spPr>
      </p:sp>
      <p:sp>
        <p:nvSpPr>
          <p:cNvPr id="5" name="Shape 3"/>
          <p:cNvSpPr/>
          <p:nvPr/>
        </p:nvSpPr>
        <p:spPr>
          <a:xfrm>
            <a:off x="7085469" y="1570673"/>
            <a:ext cx="459462" cy="459462"/>
          </a:xfrm>
          <a:prstGeom prst="roundRect">
            <a:avLst>
              <a:gd name="adj" fmla="val 66669"/>
            </a:avLst>
          </a:prstGeom>
          <a:solidFill>
            <a:srgbClr val="00002E"/>
          </a:solidFill>
          <a:ln w="22860">
            <a:solidFill>
              <a:srgbClr val="F2B42D"/>
            </a:solidFill>
            <a:prstDash val="solid"/>
          </a:ln>
        </p:spPr>
      </p:sp>
      <p:pic>
        <p:nvPicPr>
          <p:cNvPr id="6" name="Image 0" descr="preencoded.png">    </p:cNvPr>
          <p:cNvPicPr>
            <a:picLocks noChangeAspect="1"/>
          </p:cNvPicPr>
          <p:nvPr/>
        </p:nvPicPr>
        <p:blipFill>
          <a:blip r:embed="rId1"/>
          <a:stretch>
            <a:fillRect/>
          </a:stretch>
        </p:blipFill>
        <p:spPr>
          <a:xfrm>
            <a:off x="7171015" y="1620203"/>
            <a:ext cx="288250" cy="360283"/>
          </a:xfrm>
          <a:prstGeom prst="rect">
            <a:avLst/>
          </a:prstGeom>
        </p:spPr>
      </p:pic>
      <p:sp>
        <p:nvSpPr>
          <p:cNvPr id="7" name="Text 4"/>
          <p:cNvSpPr/>
          <p:nvPr/>
        </p:nvSpPr>
        <p:spPr>
          <a:xfrm>
            <a:off x="3246953" y="1640800"/>
            <a:ext cx="3047286" cy="300276"/>
          </a:xfrm>
          <a:prstGeom prst="rect">
            <a:avLst/>
          </a:prstGeom>
          <a:noFill/>
          <a:ln/>
        </p:spPr>
        <p:txBody>
          <a:bodyPr wrap="none" lIns="0" tIns="0" rIns="0" bIns="0" rtlCol="0" anchor="t"/>
          <a:lstStyle/>
          <a:p>
            <a:pPr algn="r"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Add Event: "Freshers Party"</a:t>
            </a:r>
            <a:endParaRPr lang="en-US" sz="1850" dirty="0"/>
          </a:p>
        </p:txBody>
      </p:sp>
      <p:sp>
        <p:nvSpPr>
          <p:cNvPr id="8" name="Text 5"/>
          <p:cNvSpPr/>
          <p:nvPr/>
        </p:nvSpPr>
        <p:spPr>
          <a:xfrm>
            <a:off x="714732" y="2063591"/>
            <a:ext cx="5579507" cy="326708"/>
          </a:xfrm>
          <a:prstGeom prst="rect">
            <a:avLst/>
          </a:prstGeom>
          <a:noFill/>
          <a:ln/>
        </p:spPr>
        <p:txBody>
          <a:bodyPr wrap="none" lIns="0" tIns="0" rIns="0" bIns="0" rtlCol="0" anchor="t"/>
          <a:lstStyle/>
          <a:p>
            <a:pPr algn="r" indent="0" marL="0">
              <a:lnSpc>
                <a:spcPts val="2550"/>
              </a:lnSpc>
              <a:buNone/>
            </a:pPr>
            <a:r>
              <a:rPr lang="en-US" sz="1600" dirty="0">
                <a:solidFill>
                  <a:srgbClr val="FFFFFF"/>
                </a:solidFill>
                <a:latin typeface="PT Sans" pitchFamily="34" charset="0"/>
                <a:ea typeface="PT Sans" pitchFamily="34" charset="-122"/>
                <a:cs typeface="PT Sans" pitchFamily="34" charset="-120"/>
              </a:rPr>
              <a:t>User creates a new event in the system</a:t>
            </a:r>
            <a:endParaRPr lang="en-US" sz="1600" dirty="0"/>
          </a:p>
        </p:txBody>
      </p:sp>
      <p:sp>
        <p:nvSpPr>
          <p:cNvPr id="9" name="Shape 6"/>
          <p:cNvSpPr/>
          <p:nvPr/>
        </p:nvSpPr>
        <p:spPr>
          <a:xfrm>
            <a:off x="7522071" y="3014067"/>
            <a:ext cx="612577" cy="22860"/>
          </a:xfrm>
          <a:prstGeom prst="roundRect">
            <a:avLst>
              <a:gd name="adj" fmla="val 1339968"/>
            </a:avLst>
          </a:prstGeom>
          <a:solidFill>
            <a:srgbClr val="D7425E"/>
          </a:solidFill>
          <a:ln/>
        </p:spPr>
      </p:sp>
      <p:sp>
        <p:nvSpPr>
          <p:cNvPr id="10" name="Shape 7"/>
          <p:cNvSpPr/>
          <p:nvPr/>
        </p:nvSpPr>
        <p:spPr>
          <a:xfrm>
            <a:off x="7085469" y="2795826"/>
            <a:ext cx="459462" cy="459462"/>
          </a:xfrm>
          <a:prstGeom prst="roundRect">
            <a:avLst>
              <a:gd name="adj" fmla="val 66669"/>
            </a:avLst>
          </a:prstGeom>
          <a:solidFill>
            <a:srgbClr val="00002E"/>
          </a:solidFill>
          <a:ln w="22860">
            <a:solidFill>
              <a:srgbClr val="D7425E"/>
            </a:solidFill>
            <a:prstDash val="solid"/>
          </a:ln>
        </p:spPr>
      </p:sp>
      <p:sp>
        <p:nvSpPr>
          <p:cNvPr id="11" name="Text 8"/>
          <p:cNvSpPr/>
          <p:nvPr/>
        </p:nvSpPr>
        <p:spPr>
          <a:xfrm>
            <a:off x="7171015" y="2845356"/>
            <a:ext cx="288250" cy="360283"/>
          </a:xfrm>
          <a:prstGeom prst="rect">
            <a:avLst/>
          </a:prstGeom>
          <a:noFill/>
          <a:ln/>
        </p:spPr>
        <p:txBody>
          <a:bodyPr wrap="none" lIns="0" tIns="0" rIns="0" bIns="0" rtlCol="0" anchor="t"/>
          <a:lstStyle/>
          <a:p>
            <a:pPr algn="ctr" indent="0" marL="0">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2</a:t>
            </a:r>
            <a:endParaRPr lang="en-US" sz="2250" dirty="0"/>
          </a:p>
        </p:txBody>
      </p:sp>
      <p:sp>
        <p:nvSpPr>
          <p:cNvPr id="12" name="Text 9"/>
          <p:cNvSpPr/>
          <p:nvPr/>
        </p:nvSpPr>
        <p:spPr>
          <a:xfrm>
            <a:off x="8336161" y="2865953"/>
            <a:ext cx="5579507" cy="600551"/>
          </a:xfrm>
          <a:prstGeom prst="rect">
            <a:avLst/>
          </a:prstGeom>
          <a:noFill/>
          <a:ln/>
        </p:spPr>
        <p:txBody>
          <a:bodyPr wrap="squar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Add Students: Ankit Sharma (ID: 101) and Priya Singh (ID: 102)</a:t>
            </a:r>
            <a:endParaRPr lang="en-US" sz="1850" dirty="0"/>
          </a:p>
        </p:txBody>
      </p:sp>
      <p:sp>
        <p:nvSpPr>
          <p:cNvPr id="13" name="Text 10"/>
          <p:cNvSpPr/>
          <p:nvPr/>
        </p:nvSpPr>
        <p:spPr>
          <a:xfrm>
            <a:off x="8336161" y="3589020"/>
            <a:ext cx="5579507" cy="326708"/>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Two students are registered for the Freshers Party</a:t>
            </a:r>
            <a:endParaRPr lang="en-US" sz="1600" dirty="0"/>
          </a:p>
        </p:txBody>
      </p:sp>
      <p:sp>
        <p:nvSpPr>
          <p:cNvPr id="14" name="Shape 11"/>
          <p:cNvSpPr/>
          <p:nvPr/>
        </p:nvSpPr>
        <p:spPr>
          <a:xfrm>
            <a:off x="6495752" y="4070152"/>
            <a:ext cx="612577" cy="22860"/>
          </a:xfrm>
          <a:prstGeom prst="roundRect">
            <a:avLst>
              <a:gd name="adj" fmla="val 1339968"/>
            </a:avLst>
          </a:prstGeom>
          <a:solidFill>
            <a:srgbClr val="DD785E"/>
          </a:solidFill>
          <a:ln/>
        </p:spPr>
      </p:sp>
      <p:sp>
        <p:nvSpPr>
          <p:cNvPr id="15" name="Shape 12"/>
          <p:cNvSpPr/>
          <p:nvPr/>
        </p:nvSpPr>
        <p:spPr>
          <a:xfrm>
            <a:off x="7085469" y="3851910"/>
            <a:ext cx="459462" cy="459462"/>
          </a:xfrm>
          <a:prstGeom prst="roundRect">
            <a:avLst>
              <a:gd name="adj" fmla="val 66669"/>
            </a:avLst>
          </a:prstGeom>
          <a:solidFill>
            <a:srgbClr val="00002E"/>
          </a:solidFill>
          <a:ln w="22860">
            <a:solidFill>
              <a:srgbClr val="DD785E"/>
            </a:solidFill>
            <a:prstDash val="solid"/>
          </a:ln>
        </p:spPr>
      </p:sp>
      <p:pic>
        <p:nvPicPr>
          <p:cNvPr id="16" name="Image 1" descr="preencoded.png">    </p:cNvPr>
          <p:cNvPicPr>
            <a:picLocks noChangeAspect="1"/>
          </p:cNvPicPr>
          <p:nvPr/>
        </p:nvPicPr>
        <p:blipFill>
          <a:blip r:embed="rId2"/>
          <a:stretch>
            <a:fillRect/>
          </a:stretch>
        </p:blipFill>
        <p:spPr>
          <a:xfrm>
            <a:off x="7171015" y="3901440"/>
            <a:ext cx="288250" cy="360283"/>
          </a:xfrm>
          <a:prstGeom prst="rect">
            <a:avLst/>
          </a:prstGeom>
        </p:spPr>
      </p:pic>
      <p:sp>
        <p:nvSpPr>
          <p:cNvPr id="17" name="Text 13"/>
          <p:cNvSpPr/>
          <p:nvPr/>
        </p:nvSpPr>
        <p:spPr>
          <a:xfrm>
            <a:off x="714732" y="3922038"/>
            <a:ext cx="5579507" cy="600551"/>
          </a:xfrm>
          <a:prstGeom prst="rect">
            <a:avLst/>
          </a:prstGeom>
          <a:noFill/>
          <a:ln/>
        </p:spPr>
        <p:txBody>
          <a:bodyPr wrap="square" lIns="0" tIns="0" rIns="0" bIns="0" rtlCol="0" anchor="t"/>
          <a:lstStyle/>
          <a:p>
            <a:pPr algn="r"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Display Events: Shows Freshers Party with both registered students</a:t>
            </a:r>
            <a:endParaRPr lang="en-US" sz="1850" dirty="0"/>
          </a:p>
        </p:txBody>
      </p:sp>
      <p:sp>
        <p:nvSpPr>
          <p:cNvPr id="18" name="Text 14"/>
          <p:cNvSpPr/>
          <p:nvPr/>
        </p:nvSpPr>
        <p:spPr>
          <a:xfrm>
            <a:off x="714732" y="4645104"/>
            <a:ext cx="5579507" cy="326708"/>
          </a:xfrm>
          <a:prstGeom prst="rect">
            <a:avLst/>
          </a:prstGeom>
          <a:noFill/>
          <a:ln/>
        </p:spPr>
        <p:txBody>
          <a:bodyPr wrap="none" lIns="0" tIns="0" rIns="0" bIns="0" rtlCol="0" anchor="t"/>
          <a:lstStyle/>
          <a:p>
            <a:pPr algn="r" indent="0" marL="0">
              <a:lnSpc>
                <a:spcPts val="2550"/>
              </a:lnSpc>
              <a:buNone/>
            </a:pPr>
            <a:r>
              <a:rPr lang="en-US" sz="1600" dirty="0">
                <a:solidFill>
                  <a:srgbClr val="FFFFFF"/>
                </a:solidFill>
                <a:latin typeface="PT Sans" pitchFamily="34" charset="0"/>
                <a:ea typeface="PT Sans" pitchFamily="34" charset="-122"/>
                <a:cs typeface="PT Sans" pitchFamily="34" charset="-120"/>
              </a:rPr>
              <a:t>System displays all events and their registered students</a:t>
            </a:r>
            <a:endParaRPr lang="en-US" sz="1600" dirty="0"/>
          </a:p>
        </p:txBody>
      </p:sp>
      <p:sp>
        <p:nvSpPr>
          <p:cNvPr id="19" name="Shape 15"/>
          <p:cNvSpPr/>
          <p:nvPr/>
        </p:nvSpPr>
        <p:spPr>
          <a:xfrm>
            <a:off x="7522071" y="5126236"/>
            <a:ext cx="612577" cy="22860"/>
          </a:xfrm>
          <a:prstGeom prst="roundRect">
            <a:avLst>
              <a:gd name="adj" fmla="val 1339968"/>
            </a:avLst>
          </a:prstGeom>
          <a:solidFill>
            <a:srgbClr val="48A8E2"/>
          </a:solidFill>
          <a:ln/>
        </p:spPr>
      </p:sp>
      <p:sp>
        <p:nvSpPr>
          <p:cNvPr id="20" name="Shape 16"/>
          <p:cNvSpPr/>
          <p:nvPr/>
        </p:nvSpPr>
        <p:spPr>
          <a:xfrm>
            <a:off x="7085469" y="4907994"/>
            <a:ext cx="459462" cy="459462"/>
          </a:xfrm>
          <a:prstGeom prst="roundRect">
            <a:avLst>
              <a:gd name="adj" fmla="val 66669"/>
            </a:avLst>
          </a:prstGeom>
          <a:solidFill>
            <a:srgbClr val="00002E"/>
          </a:solidFill>
          <a:ln w="22860">
            <a:solidFill>
              <a:srgbClr val="48A8E2"/>
            </a:solidFill>
            <a:prstDash val="solid"/>
          </a:ln>
        </p:spPr>
      </p:sp>
      <p:sp>
        <p:nvSpPr>
          <p:cNvPr id="21" name="Text 17"/>
          <p:cNvSpPr/>
          <p:nvPr/>
        </p:nvSpPr>
        <p:spPr>
          <a:xfrm>
            <a:off x="7171015" y="4957524"/>
            <a:ext cx="288250" cy="360283"/>
          </a:xfrm>
          <a:prstGeom prst="rect">
            <a:avLst/>
          </a:prstGeom>
          <a:noFill/>
          <a:ln/>
        </p:spPr>
        <p:txBody>
          <a:bodyPr wrap="none" lIns="0" tIns="0" rIns="0" bIns="0" rtlCol="0" anchor="t"/>
          <a:lstStyle/>
          <a:p>
            <a:pPr algn="ctr" indent="0" marL="0">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4</a:t>
            </a:r>
            <a:endParaRPr lang="en-US" sz="2250" dirty="0"/>
          </a:p>
        </p:txBody>
      </p:sp>
      <p:sp>
        <p:nvSpPr>
          <p:cNvPr id="22" name="Text 18"/>
          <p:cNvSpPr/>
          <p:nvPr/>
        </p:nvSpPr>
        <p:spPr>
          <a:xfrm>
            <a:off x="8336161" y="4978122"/>
            <a:ext cx="4449247" cy="300276"/>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Remove Student: Ankit Sharma (ID: 101)</a:t>
            </a:r>
            <a:endParaRPr lang="en-US" sz="1850" dirty="0"/>
          </a:p>
        </p:txBody>
      </p:sp>
      <p:sp>
        <p:nvSpPr>
          <p:cNvPr id="23" name="Text 19"/>
          <p:cNvSpPr/>
          <p:nvPr/>
        </p:nvSpPr>
        <p:spPr>
          <a:xfrm>
            <a:off x="8336161" y="5400913"/>
            <a:ext cx="5579507" cy="326708"/>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One student is removed from the event</a:t>
            </a:r>
            <a:endParaRPr lang="en-US" sz="1600" dirty="0"/>
          </a:p>
        </p:txBody>
      </p:sp>
      <p:sp>
        <p:nvSpPr>
          <p:cNvPr id="24" name="Shape 20"/>
          <p:cNvSpPr/>
          <p:nvPr/>
        </p:nvSpPr>
        <p:spPr>
          <a:xfrm>
            <a:off x="6495752" y="6182320"/>
            <a:ext cx="612577" cy="22860"/>
          </a:xfrm>
          <a:prstGeom prst="roundRect">
            <a:avLst>
              <a:gd name="adj" fmla="val 1339968"/>
            </a:avLst>
          </a:prstGeom>
          <a:solidFill>
            <a:srgbClr val="59ABA9"/>
          </a:solidFill>
          <a:ln/>
        </p:spPr>
      </p:sp>
      <p:sp>
        <p:nvSpPr>
          <p:cNvPr id="25" name="Shape 21"/>
          <p:cNvSpPr/>
          <p:nvPr/>
        </p:nvSpPr>
        <p:spPr>
          <a:xfrm>
            <a:off x="7085469" y="5964079"/>
            <a:ext cx="459462" cy="459462"/>
          </a:xfrm>
          <a:prstGeom prst="roundRect">
            <a:avLst>
              <a:gd name="adj" fmla="val 66669"/>
            </a:avLst>
          </a:prstGeom>
          <a:solidFill>
            <a:srgbClr val="00002E"/>
          </a:solidFill>
          <a:ln w="22860">
            <a:solidFill>
              <a:srgbClr val="59ABA9"/>
            </a:solidFill>
            <a:prstDash val="solid"/>
          </a:ln>
        </p:spPr>
      </p:sp>
      <p:pic>
        <p:nvPicPr>
          <p:cNvPr id="26" name="Image 2" descr="preencoded.png">    </p:cNvPr>
          <p:cNvPicPr>
            <a:picLocks noChangeAspect="1"/>
          </p:cNvPicPr>
          <p:nvPr/>
        </p:nvPicPr>
        <p:blipFill>
          <a:blip r:embed="rId3"/>
          <a:stretch>
            <a:fillRect/>
          </a:stretch>
        </p:blipFill>
        <p:spPr>
          <a:xfrm>
            <a:off x="7171015" y="6013609"/>
            <a:ext cx="288250" cy="360283"/>
          </a:xfrm>
          <a:prstGeom prst="rect">
            <a:avLst/>
          </a:prstGeom>
        </p:spPr>
      </p:pic>
      <p:sp>
        <p:nvSpPr>
          <p:cNvPr id="27" name="Text 22"/>
          <p:cNvSpPr/>
          <p:nvPr/>
        </p:nvSpPr>
        <p:spPr>
          <a:xfrm>
            <a:off x="714732" y="6034207"/>
            <a:ext cx="5579507" cy="600551"/>
          </a:xfrm>
          <a:prstGeom prst="rect">
            <a:avLst/>
          </a:prstGeom>
          <a:noFill/>
          <a:ln/>
        </p:spPr>
        <p:txBody>
          <a:bodyPr wrap="square" lIns="0" tIns="0" rIns="0" bIns="0" rtlCol="0" anchor="t"/>
          <a:lstStyle/>
          <a:p>
            <a:pPr algn="r"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Display Events Again: Shows Freshers Party with only Priya Singh</a:t>
            </a:r>
            <a:endParaRPr lang="en-US" sz="1850" dirty="0"/>
          </a:p>
        </p:txBody>
      </p:sp>
      <p:sp>
        <p:nvSpPr>
          <p:cNvPr id="28" name="Text 23"/>
          <p:cNvSpPr/>
          <p:nvPr/>
        </p:nvSpPr>
        <p:spPr>
          <a:xfrm>
            <a:off x="714732" y="6757273"/>
            <a:ext cx="5579507" cy="326708"/>
          </a:xfrm>
          <a:prstGeom prst="rect">
            <a:avLst/>
          </a:prstGeom>
          <a:noFill/>
          <a:ln/>
        </p:spPr>
        <p:txBody>
          <a:bodyPr wrap="none" lIns="0" tIns="0" rIns="0" bIns="0" rtlCol="0" anchor="t"/>
          <a:lstStyle/>
          <a:p>
            <a:pPr algn="r" indent="0" marL="0">
              <a:lnSpc>
                <a:spcPts val="2550"/>
              </a:lnSpc>
              <a:buNone/>
            </a:pPr>
            <a:r>
              <a:rPr lang="en-US" sz="1600" dirty="0">
                <a:solidFill>
                  <a:srgbClr val="FFFFFF"/>
                </a:solidFill>
                <a:latin typeface="PT Sans" pitchFamily="34" charset="0"/>
                <a:ea typeface="PT Sans" pitchFamily="34" charset="-122"/>
                <a:cs typeface="PT Sans" pitchFamily="34" charset="-120"/>
              </a:rPr>
              <a:t>System confirms the removal by displaying updated information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algn="l" indent="0" marL="0">
              <a:lnSpc>
                <a:spcPts val="5500"/>
              </a:lnSpc>
              <a:buNone/>
            </a:pPr>
            <a:endParaRPr lang="en-US" sz="4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134785"/>
            <a:ext cx="1582222" cy="1546146"/>
          </a:xfrm>
          <a:prstGeom prst="rect">
            <a:avLst/>
          </a:prstGeom>
        </p:spPr>
      </p:pic>
      <p:sp>
        <p:nvSpPr>
          <p:cNvPr id="3" name="Text 0"/>
          <p:cNvSpPr/>
          <p:nvPr/>
        </p:nvSpPr>
        <p:spPr>
          <a:xfrm>
            <a:off x="3011448" y="1104900"/>
            <a:ext cx="8711565"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Nunito Semi Bold" pitchFamily="34" charset="0"/>
                <a:ea typeface="Nunito Semi Bold" pitchFamily="34" charset="-122"/>
                <a:cs typeface="Nunito Semi Bold" pitchFamily="34" charset="-120"/>
              </a:rPr>
              <a:t>NBKR Institute Of Science and Technology</a:t>
            </a:r>
            <a:endParaRPr lang="en-US" sz="3500" dirty="0"/>
          </a:p>
        </p:txBody>
      </p:sp>
      <p:sp>
        <p:nvSpPr>
          <p:cNvPr id="4" name="Text 1"/>
          <p:cNvSpPr/>
          <p:nvPr/>
        </p:nvSpPr>
        <p:spPr>
          <a:xfrm>
            <a:off x="837724" y="3309104"/>
            <a:ext cx="6735485"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Bus Seat Booking System </a:t>
            </a:r>
            <a:endParaRPr lang="en-US" sz="4400" dirty="0"/>
          </a:p>
        </p:txBody>
      </p:sp>
      <p:sp>
        <p:nvSpPr>
          <p:cNvPr id="5" name="Text 2"/>
          <p:cNvSpPr/>
          <p:nvPr/>
        </p:nvSpPr>
        <p:spPr>
          <a:xfrm>
            <a:off x="837724" y="4372094"/>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SUJITH VARDHAN         24KB1A05LY</a:t>
            </a:r>
            <a:endParaRPr lang="en-US" sz="1850" dirty="0"/>
          </a:p>
        </p:txBody>
      </p:sp>
      <p:sp>
        <p:nvSpPr>
          <p:cNvPr id="6" name="Text 3"/>
          <p:cNvSpPr/>
          <p:nvPr/>
        </p:nvSpPr>
        <p:spPr>
          <a:xfrm>
            <a:off x="837724" y="5024318"/>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VEGURU SIMHADRI      24KB1A05NE</a:t>
            </a:r>
            <a:endParaRPr lang="en-US" sz="1850" dirty="0"/>
          </a:p>
        </p:txBody>
      </p:sp>
      <p:sp>
        <p:nvSpPr>
          <p:cNvPr id="7" name="Text 4"/>
          <p:cNvSpPr/>
          <p:nvPr/>
        </p:nvSpPr>
        <p:spPr>
          <a:xfrm>
            <a:off x="837724" y="5676543"/>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BRAMA UDAY                24KB1A05PC</a:t>
            </a:r>
            <a:endParaRPr lang="en-US" sz="1850" dirty="0"/>
          </a:p>
        </p:txBody>
      </p:sp>
      <p:sp>
        <p:nvSpPr>
          <p:cNvPr id="8" name="Text 5"/>
          <p:cNvSpPr/>
          <p:nvPr/>
        </p:nvSpPr>
        <p:spPr>
          <a:xfrm>
            <a:off x="837724" y="6328767"/>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9" name="Text 6"/>
          <p:cNvSpPr/>
          <p:nvPr/>
        </p:nvSpPr>
        <p:spPr>
          <a:xfrm>
            <a:off x="837724" y="6980992"/>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2025-04-29T16:03:54Z</dcterms:created>
  <dcterms:modified xsi:type="dcterms:W3CDTF">2025-04-29T16:03:54Z</dcterms:modified>
</cp:coreProperties>
</file>